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14796DDE-0F1E-1F4A-882B-421AD2306543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CD98771-A711-8E4D-9C3F-468F432A56C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Narration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The Longman </a:t>
            </a:r>
            <a:r>
              <a:rPr lang="en-US" dirty="0" smtClean="0"/>
              <a:t>Reader</a:t>
            </a:r>
          </a:p>
          <a:p>
            <a:r>
              <a:rPr lang="en-US" dirty="0" smtClean="0"/>
              <a:t>Page 127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Organize the narrative sequence.</a:t>
            </a:r>
          </a:p>
          <a:p>
            <a:r>
              <a:rPr lang="en-US" dirty="0" smtClean="0"/>
              <a:t>Begin somewhere,</a:t>
            </a:r>
          </a:p>
          <a:p>
            <a:r>
              <a:rPr lang="en-US" dirty="0" smtClean="0"/>
              <a:t>Presents a span of time,</a:t>
            </a:r>
          </a:p>
          <a:p>
            <a:r>
              <a:rPr lang="en-US" dirty="0" smtClean="0"/>
              <a:t>Ends at a certain point.</a:t>
            </a:r>
          </a:p>
          <a:p>
            <a:pPr>
              <a:buNone/>
            </a:pPr>
            <a:r>
              <a:rPr lang="en-US" dirty="0" smtClean="0"/>
              <a:t>Straightforward time order</a:t>
            </a:r>
          </a:p>
          <a:p>
            <a:r>
              <a:rPr lang="en-US" dirty="0" smtClean="0"/>
              <a:t>Follow chronologically.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chronology does not work,</a:t>
            </a:r>
          </a:p>
          <a:p>
            <a:r>
              <a:rPr lang="en-US" dirty="0" smtClean="0"/>
              <a:t>Use Flashback.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Flashforward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Limit the time span covered in a narrative.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Make the narrative easy to follow.</a:t>
            </a:r>
          </a:p>
          <a:p>
            <a:r>
              <a:rPr lang="en-US" dirty="0" smtClean="0"/>
              <a:t>Describe each distinct action in a separate paragraph.</a:t>
            </a:r>
          </a:p>
          <a:p>
            <a:r>
              <a:rPr lang="en-US" dirty="0" smtClean="0"/>
              <a:t>Each paragraph has a clear focus.</a:t>
            </a:r>
          </a:p>
          <a:p>
            <a:r>
              <a:rPr lang="en-US" dirty="0" smtClean="0"/>
              <a:t>Use informal topic sentences, then the rest of the sentence develops that topic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Time Signals:</a:t>
            </a:r>
          </a:p>
          <a:p>
            <a:r>
              <a:rPr lang="en-US" i="1" dirty="0" smtClean="0"/>
              <a:t>Now</a:t>
            </a:r>
          </a:p>
          <a:p>
            <a:r>
              <a:rPr lang="en-US" i="1" dirty="0" smtClean="0"/>
              <a:t>Then</a:t>
            </a:r>
          </a:p>
          <a:p>
            <a:r>
              <a:rPr lang="en-US" i="1" dirty="0" smtClean="0"/>
              <a:t>Next</a:t>
            </a:r>
          </a:p>
          <a:p>
            <a:r>
              <a:rPr lang="en-US" i="1" dirty="0" smtClean="0"/>
              <a:t>After</a:t>
            </a:r>
          </a:p>
          <a:p>
            <a:r>
              <a:rPr lang="en-US" i="1" dirty="0" smtClean="0"/>
              <a:t>Later</a:t>
            </a:r>
          </a:p>
          <a:p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the narrative vigorous and immediate.</a:t>
            </a:r>
          </a:p>
          <a:p>
            <a:r>
              <a:rPr lang="en-US" dirty="0" smtClean="0"/>
              <a:t>Provide abundant specific details.</a:t>
            </a:r>
          </a:p>
          <a:p>
            <a:pPr>
              <a:buNone/>
            </a:pPr>
            <a:r>
              <a:rPr lang="en-US" dirty="0" smtClean="0"/>
              <a:t>Readers must be able to</a:t>
            </a:r>
          </a:p>
          <a:p>
            <a:pPr lvl="1"/>
            <a:r>
              <a:rPr lang="en-US" i="1" dirty="0" smtClean="0"/>
              <a:t>See</a:t>
            </a:r>
          </a:p>
          <a:p>
            <a:pPr lvl="1"/>
            <a:r>
              <a:rPr lang="en-US" i="1" dirty="0" smtClean="0"/>
              <a:t>Hear</a:t>
            </a:r>
          </a:p>
          <a:p>
            <a:pPr lvl="1"/>
            <a:r>
              <a:rPr lang="en-US" i="1" dirty="0" smtClean="0"/>
              <a:t>Touch</a:t>
            </a:r>
          </a:p>
          <a:p>
            <a:pPr lvl="1"/>
            <a:r>
              <a:rPr lang="en-US" i="1" dirty="0" smtClean="0"/>
              <a:t>Smell</a:t>
            </a:r>
          </a:p>
          <a:p>
            <a:pPr lvl="1"/>
            <a:r>
              <a:rPr lang="en-US" i="1" dirty="0" smtClean="0"/>
              <a:t>Taste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Vivid sensory description is essential.</a:t>
            </a:r>
          </a:p>
          <a:p>
            <a:r>
              <a:rPr lang="en-US" dirty="0" smtClean="0"/>
              <a:t>Convince the reader the event actually happened.</a:t>
            </a:r>
          </a:p>
          <a:p>
            <a:pPr>
              <a:buNone/>
            </a:pPr>
            <a:r>
              <a:rPr lang="en-US" b="1" i="1" dirty="0" smtClean="0"/>
              <a:t>CAUTION</a:t>
            </a:r>
          </a:p>
          <a:p>
            <a:r>
              <a:rPr lang="en-US" dirty="0" smtClean="0"/>
              <a:t>Sensory language slows the pace.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Dialogue</a:t>
            </a:r>
          </a:p>
          <a:p>
            <a:r>
              <a:rPr lang="en-US" dirty="0" smtClean="0"/>
              <a:t>Begin a new paragraph to indicate a shift from one person’s speech to another’s.</a:t>
            </a:r>
          </a:p>
          <a:p>
            <a:pPr>
              <a:buNone/>
            </a:pPr>
            <a:r>
              <a:rPr lang="en-US" dirty="0" smtClean="0"/>
              <a:t>Vivid Sentence Structure</a:t>
            </a:r>
          </a:p>
          <a:p>
            <a:r>
              <a:rPr lang="en-US" dirty="0" smtClean="0"/>
              <a:t>Experiment with sentences by juggling length and sentence type.</a:t>
            </a:r>
          </a:p>
          <a:p>
            <a:r>
              <a:rPr lang="en-US" dirty="0" smtClean="0"/>
              <a:t>Mix long and short sentences</a:t>
            </a:r>
          </a:p>
          <a:p>
            <a:r>
              <a:rPr lang="en-US" dirty="0" smtClean="0"/>
              <a:t>Mix </a:t>
            </a:r>
            <a:r>
              <a:rPr lang="en-US" dirty="0" err="1" smtClean="0"/>
              <a:t>simle</a:t>
            </a:r>
            <a:r>
              <a:rPr lang="en-US" dirty="0" smtClean="0"/>
              <a:t> and complex.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Vigorous Verbs</a:t>
            </a:r>
          </a:p>
          <a:p>
            <a:r>
              <a:rPr lang="en-US" dirty="0" smtClean="0"/>
              <a:t>Lend energy to narratives.</a:t>
            </a:r>
          </a:p>
          <a:p>
            <a:r>
              <a:rPr lang="en-US" dirty="0" smtClean="0"/>
              <a:t>Use Active Verbs rather than passive ones.</a:t>
            </a:r>
          </a:p>
          <a:p>
            <a:r>
              <a:rPr lang="en-US" dirty="0" smtClean="0"/>
              <a:t>Replace “to be” verbs.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point of view and verb tense consistent.</a:t>
            </a:r>
          </a:p>
          <a:p>
            <a:r>
              <a:rPr lang="en-US" dirty="0" smtClean="0"/>
              <a:t>All stories have a narrator</a:t>
            </a:r>
          </a:p>
          <a:p>
            <a:pPr lvl="1"/>
            <a:r>
              <a:rPr lang="en-US" dirty="0" smtClean="0"/>
              <a:t>Use first-person point of view</a:t>
            </a:r>
          </a:p>
          <a:p>
            <a:pPr lvl="1"/>
            <a:r>
              <a:rPr lang="en-US" dirty="0" smtClean="0"/>
              <a:t>Use third-person point of view</a:t>
            </a:r>
          </a:p>
          <a:p>
            <a:pPr>
              <a:buNone/>
            </a:pPr>
            <a:r>
              <a:rPr lang="en-US" dirty="0" smtClean="0"/>
              <a:t>Be consistent with past or present tense.</a:t>
            </a:r>
          </a:p>
          <a:p>
            <a:r>
              <a:rPr lang="en-US" dirty="0" smtClean="0"/>
              <a:t>Usually in a narrative past tense prevails.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i="1" dirty="0" smtClean="0"/>
              <a:t>it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Telling a single story or several related stories.</a:t>
            </a:r>
          </a:p>
          <a:p>
            <a:r>
              <a:rPr lang="en-US" b="1" i="1" u="sng" dirty="0" smtClean="0"/>
              <a:t>Supports</a:t>
            </a:r>
            <a:r>
              <a:rPr lang="en-US" dirty="0" smtClean="0"/>
              <a:t> a main idea or thesis.</a:t>
            </a:r>
          </a:p>
          <a:p>
            <a:r>
              <a:rPr lang="en-US" dirty="0" smtClean="0"/>
              <a:t>Narration is </a:t>
            </a:r>
            <a:r>
              <a:rPr lang="en-US" i="1" dirty="0" smtClean="0"/>
              <a:t>powerful.</a:t>
            </a:r>
            <a:endParaRPr lang="en-US" dirty="0" smtClean="0"/>
          </a:p>
          <a:p>
            <a:r>
              <a:rPr lang="en-US" dirty="0" smtClean="0"/>
              <a:t>Stories capture the attention of listeners.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Narration Speaks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Narration speaks to </a:t>
            </a:r>
            <a:r>
              <a:rPr lang="en-US" i="1" dirty="0" smtClean="0"/>
              <a:t>us</a:t>
            </a:r>
            <a:r>
              <a:rPr lang="en-US" dirty="0" smtClean="0"/>
              <a:t> because it is about </a:t>
            </a:r>
            <a:r>
              <a:rPr lang="en-US" i="1" dirty="0" smtClean="0"/>
              <a:t>us.</a:t>
            </a:r>
            <a:endParaRPr lang="en-US" i="1" dirty="0" smtClean="0"/>
          </a:p>
          <a:p>
            <a:r>
              <a:rPr lang="en-US" dirty="0" smtClean="0"/>
              <a:t>We want to know what happened to others</a:t>
            </a:r>
          </a:p>
          <a:p>
            <a:pPr lvl="1"/>
            <a:r>
              <a:rPr lang="en-US" dirty="0" smtClean="0"/>
              <a:t>Their experiences shed light on the nature of our own lives.</a:t>
            </a:r>
          </a:p>
          <a:p>
            <a:pPr>
              <a:buNone/>
            </a:pPr>
            <a:r>
              <a:rPr lang="en-US" dirty="0" smtClean="0"/>
              <a:t>Narration lends force to opinions</a:t>
            </a:r>
          </a:p>
          <a:p>
            <a:r>
              <a:rPr lang="en-US" dirty="0" smtClean="0"/>
              <a:t>Triggers the flow of memory</a:t>
            </a:r>
          </a:p>
          <a:p>
            <a:r>
              <a:rPr lang="en-US" dirty="0" smtClean="0"/>
              <a:t>Evokes places and times that are compelling and affecting.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Narration</a:t>
            </a:r>
            <a:br>
              <a:rPr lang="en-US" dirty="0" smtClean="0"/>
            </a:br>
            <a:r>
              <a:rPr lang="en-US" dirty="0" smtClean="0"/>
              <a:t>	Purpose and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Appears in essays as a supplemental pattern of development.</a:t>
            </a:r>
          </a:p>
          <a:p>
            <a:r>
              <a:rPr lang="en-US" dirty="0" smtClean="0"/>
              <a:t>Begin with a story then the purpose of the essay.</a:t>
            </a:r>
          </a:p>
          <a:p>
            <a:r>
              <a:rPr lang="en-US" dirty="0" smtClean="0"/>
              <a:t>Serves as an essay’s dominant pattern of development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write </a:t>
            </a:r>
            <a:r>
              <a:rPr lang="en-US" i="1" dirty="0" smtClean="0"/>
              <a:t>it.</a:t>
            </a:r>
            <a:br>
              <a:rPr lang="en-US" i="1" dirty="0" smtClean="0"/>
            </a:br>
            <a:r>
              <a:rPr lang="en-US" dirty="0" smtClean="0"/>
              <a:t>1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conflict in the event.</a:t>
            </a:r>
          </a:p>
          <a:p>
            <a:r>
              <a:rPr lang="en-US" dirty="0" smtClean="0"/>
              <a:t>An internal conflict experienced by a key person in the story.</a:t>
            </a:r>
          </a:p>
          <a:p>
            <a:pPr>
              <a:buNone/>
            </a:pPr>
            <a:r>
              <a:rPr lang="en-US" dirty="0" smtClean="0"/>
              <a:t>Conflict between </a:t>
            </a:r>
          </a:p>
          <a:p>
            <a:pPr lvl="1"/>
            <a:r>
              <a:rPr lang="en-US" dirty="0" smtClean="0"/>
              <a:t>people in the story, </a:t>
            </a:r>
          </a:p>
          <a:p>
            <a:pPr lvl="1"/>
            <a:r>
              <a:rPr lang="en-US" dirty="0" smtClean="0"/>
              <a:t>pivotal character, </a:t>
            </a:r>
          </a:p>
          <a:p>
            <a:pPr lvl="1"/>
            <a:r>
              <a:rPr lang="en-US" dirty="0" smtClean="0"/>
              <a:t>social institution or natural phenomenon.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point of the narrative.</a:t>
            </a:r>
          </a:p>
          <a:p>
            <a:r>
              <a:rPr lang="en-US" dirty="0" smtClean="0"/>
              <a:t>When recounting a </a:t>
            </a:r>
            <a:r>
              <a:rPr lang="en-US" i="1" dirty="0" smtClean="0"/>
              <a:t>Narrative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Convey the event’s significance or meaning.</a:t>
            </a:r>
          </a:p>
          <a:p>
            <a:pPr lvl="1"/>
            <a:r>
              <a:rPr lang="en-US" dirty="0" smtClean="0"/>
              <a:t>Be clear about </a:t>
            </a:r>
            <a:r>
              <a:rPr lang="en-US" b="1" i="1" dirty="0" smtClean="0"/>
              <a:t>narrative point </a:t>
            </a:r>
            <a:r>
              <a:rPr lang="en-US" dirty="0" smtClean="0"/>
              <a:t>or </a:t>
            </a:r>
            <a:r>
              <a:rPr lang="en-US" b="1" dirty="0" smtClean="0"/>
              <a:t>thesis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NARRATIVES</a:t>
            </a:r>
            <a:r>
              <a:rPr lang="en-US" dirty="0" smtClean="0"/>
              <a:t> make a point.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Develop only details that advance the </a:t>
            </a:r>
            <a:r>
              <a:rPr lang="en-US" i="1" dirty="0" smtClean="0"/>
              <a:t>narrative</a:t>
            </a:r>
            <a:r>
              <a:rPr lang="en-US" dirty="0" smtClean="0"/>
              <a:t> point.</a:t>
            </a:r>
          </a:p>
          <a:p>
            <a:r>
              <a:rPr lang="en-US" dirty="0" smtClean="0"/>
              <a:t>Don’t get side tracked.</a:t>
            </a:r>
          </a:p>
          <a:p>
            <a:pPr>
              <a:buNone/>
            </a:pPr>
            <a:r>
              <a:rPr lang="en-US" dirty="0" smtClean="0"/>
              <a:t>Brainstorm</a:t>
            </a:r>
          </a:p>
          <a:p>
            <a:r>
              <a:rPr lang="en-US" dirty="0" smtClean="0"/>
              <a:t>What happened?</a:t>
            </a:r>
          </a:p>
          <a:p>
            <a:r>
              <a:rPr lang="en-US" dirty="0" smtClean="0"/>
              <a:t>When?</a:t>
            </a:r>
          </a:p>
          <a:p>
            <a:r>
              <a:rPr lang="en-US" dirty="0" smtClean="0"/>
              <a:t>Where?</a:t>
            </a:r>
          </a:p>
          <a:p>
            <a:r>
              <a:rPr lang="en-US" dirty="0" smtClean="0"/>
              <a:t>Who was involved?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Keep asking yourself ….</a:t>
            </a:r>
          </a:p>
          <a:p>
            <a:r>
              <a:rPr lang="en-US" dirty="0" smtClean="0"/>
              <a:t>Is this detail or character or snippet of conversation essential?</a:t>
            </a:r>
          </a:p>
          <a:p>
            <a:r>
              <a:rPr lang="en-US" dirty="0" smtClean="0"/>
              <a:t>Does my audience need this detail to understand the conflict in the situation?</a:t>
            </a:r>
          </a:p>
          <a:p>
            <a:r>
              <a:rPr lang="en-US" dirty="0" smtClean="0"/>
              <a:t>Does this detail advance or intensify the </a:t>
            </a:r>
            <a:r>
              <a:rPr lang="en-US" dirty="0" err="1" smtClean="0"/>
              <a:t>narrtive</a:t>
            </a:r>
            <a:r>
              <a:rPr lang="en-US" dirty="0" smtClean="0"/>
              <a:t> action?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details that have importance, but do not deserve lengthy treatment.</a:t>
            </a:r>
          </a:p>
          <a:p>
            <a:r>
              <a:rPr lang="en-US" dirty="0" smtClean="0"/>
              <a:t>Focus on specifics that propel action forward.</a:t>
            </a:r>
          </a:p>
          <a:p>
            <a:r>
              <a:rPr lang="en-US" dirty="0" smtClean="0"/>
              <a:t>Take advantage of </a:t>
            </a:r>
            <a:r>
              <a:rPr lang="en-US" i="1" dirty="0" smtClean="0"/>
              <a:t>dramatic license.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41</TotalTime>
  <Words>564</Words>
  <Application>Microsoft Macintosh PowerPoint</Application>
  <PresentationFormat>On-screen Show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Capital</vt:lpstr>
      <vt:lpstr>Narration</vt:lpstr>
      <vt:lpstr>What is it?</vt:lpstr>
      <vt:lpstr>Narration Speaks ….</vt:lpstr>
      <vt:lpstr>Narration  Purpose and Audience</vt:lpstr>
      <vt:lpstr>How to write it. 1</vt:lpstr>
      <vt:lpstr>2</vt:lpstr>
      <vt:lpstr>3</vt:lpstr>
      <vt:lpstr>3 continued …</vt:lpstr>
      <vt:lpstr>3 continued …</vt:lpstr>
      <vt:lpstr>4</vt:lpstr>
      <vt:lpstr>4 continued …</vt:lpstr>
      <vt:lpstr>5</vt:lpstr>
      <vt:lpstr>5 continued …</vt:lpstr>
      <vt:lpstr>6</vt:lpstr>
      <vt:lpstr>6 continued …</vt:lpstr>
      <vt:lpstr>6 continued …</vt:lpstr>
      <vt:lpstr>6 continued …</vt:lpstr>
      <vt:lpstr>7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Narration</dc:title>
  <dc:creator>KISD</dc:creator>
  <cp:lastModifiedBy>KISD</cp:lastModifiedBy>
  <cp:revision>2</cp:revision>
  <dcterms:created xsi:type="dcterms:W3CDTF">2010-07-05T19:09:13Z</dcterms:created>
  <dcterms:modified xsi:type="dcterms:W3CDTF">2010-07-05T19:50:37Z</dcterms:modified>
</cp:coreProperties>
</file>